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7" r:id="rId4"/>
    <p:sldId id="262" r:id="rId5"/>
    <p:sldId id="263" r:id="rId6"/>
    <p:sldId id="274" r:id="rId7"/>
    <p:sldId id="270" r:id="rId8"/>
    <p:sldId id="271" r:id="rId9"/>
    <p:sldId id="272" r:id="rId10"/>
    <p:sldId id="273" r:id="rId11"/>
    <p:sldId id="276" r:id="rId12"/>
    <p:sldId id="275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D2"/>
    <a:srgbClr val="44546A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5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ollib.net/b.usr/Robert_Sesil_Martin_Chistyiy_kod._Sozdanie_analiz_i_refaktoring.pdf" TargetMode="External"/><Relationship Id="rId5" Type="http://schemas.openxmlformats.org/officeDocument/2006/relationships/hyperlink" Target="https://coderbooks.ru/books/java/java_rukovodstvo_dlya_nachinayushchih_7_izd_shild_2019/" TargetMode="External"/><Relationship Id="rId4" Type="http://schemas.openxmlformats.org/officeDocument/2006/relationships/hyperlink" Target="https://library.samdu.uz/files/a2f5e7277f590c42e469207bed61aae8_Effective%20Java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1FCB7-8C24-B090-7AD6-1C1DAB699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8674"/>
            <a:ext cx="9144000" cy="1360652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402A86-367B-13BC-2D88-F0166B5B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9385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Математическая игра 2048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Индивидуальный проект ученика </a:t>
            </a:r>
            <a:r>
              <a:rPr lang="en-US" dirty="0"/>
              <a:t>IT </a:t>
            </a:r>
            <a:r>
              <a:rPr lang="ru-RU" dirty="0"/>
              <a:t>Школы </a:t>
            </a:r>
            <a:r>
              <a:rPr lang="en-US" dirty="0"/>
              <a:t>Samsung</a:t>
            </a:r>
            <a:br>
              <a:rPr lang="ru-RU" dirty="0"/>
            </a:br>
            <a:r>
              <a:rPr lang="ru-RU" dirty="0"/>
              <a:t>Владислава Кононенко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С</a:t>
            </a:r>
            <a:r>
              <a:rPr lang="ru-RU" dirty="0"/>
              <a:t>ведения об игре 2048.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63138" y="1080740"/>
            <a:ext cx="106013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Это не совсем сравнимо, но и как множество других открытий и изобретений в области компьютерного ПО, 2048 была разработана не с целью создания успешного коммерческого проекта. Её автор, молодой итальянский программист и веб-разработчик Габриэле </a:t>
            </a:r>
            <a:r>
              <a:rPr lang="ru-RU" dirty="0" err="1">
                <a:solidFill>
                  <a:srgbClr val="44546A"/>
                </a:solidFill>
              </a:rPr>
              <a:t>Чирулли</a:t>
            </a:r>
            <a:r>
              <a:rPr lang="ru-RU" dirty="0">
                <a:solidFill>
                  <a:srgbClr val="44546A"/>
                </a:solidFill>
              </a:rPr>
              <a:t>, решил с пользой провести выходные и попробовать свои силы в написании программ на </a:t>
            </a:r>
            <a:r>
              <a:rPr lang="ru-RU" dirty="0" err="1">
                <a:solidFill>
                  <a:srgbClr val="44546A"/>
                </a:solidFill>
              </a:rPr>
              <a:t>JavaScript</a:t>
            </a:r>
            <a:r>
              <a:rPr lang="ru-RU" dirty="0">
                <a:solidFill>
                  <a:srgbClr val="44546A"/>
                </a:solidFill>
              </a:rPr>
              <a:t>. За основу он взял идею нескольких других цифровых головоломок (в частности </a:t>
            </a:r>
            <a:r>
              <a:rPr lang="ru-RU" dirty="0" err="1">
                <a:solidFill>
                  <a:srgbClr val="44546A"/>
                </a:solidFill>
              </a:rPr>
              <a:t>Threesи</a:t>
            </a:r>
            <a:r>
              <a:rPr lang="ru-RU" dirty="0">
                <a:solidFill>
                  <a:srgbClr val="44546A"/>
                </a:solidFill>
              </a:rPr>
              <a:t> 1024). К концу выходных, а именно 9 марта 2014 г. Г. </a:t>
            </a:r>
            <a:r>
              <a:rPr lang="ru-RU" dirty="0" err="1">
                <a:solidFill>
                  <a:srgbClr val="44546A"/>
                </a:solidFill>
              </a:rPr>
              <a:t>Чирулли</a:t>
            </a:r>
            <a:r>
              <a:rPr lang="ru-RU" dirty="0">
                <a:solidFill>
                  <a:srgbClr val="44546A"/>
                </a:solidFill>
              </a:rPr>
              <a:t> посредством </a:t>
            </a:r>
            <a:r>
              <a:rPr lang="ru-RU" dirty="0" err="1">
                <a:solidFill>
                  <a:srgbClr val="44546A"/>
                </a:solidFill>
              </a:rPr>
              <a:t>Твиттера</a:t>
            </a:r>
            <a:r>
              <a:rPr lang="ru-RU" dirty="0">
                <a:solidFill>
                  <a:srgbClr val="44546A"/>
                </a:solidFill>
              </a:rPr>
              <a:t> поделился ссылкой на своё творение, которое загрузил на </a:t>
            </a:r>
            <a:r>
              <a:rPr lang="ru-RU" dirty="0" err="1">
                <a:solidFill>
                  <a:srgbClr val="44546A"/>
                </a:solidFill>
              </a:rPr>
              <a:t>Github</a:t>
            </a:r>
            <a:r>
              <a:rPr lang="ru-RU" dirty="0">
                <a:solidFill>
                  <a:srgbClr val="44546A"/>
                </a:solidFill>
              </a:rPr>
              <a:t>, с друзьями. Дальше произошло то, что могло произойти только в информационную эпоху – меньше, чем за неделю в 2048 сыграло больше 4 млн. людей. 19-летний разработчик был поражён успехом игры, но зарабатывать на ней деньги не собирался. В интервью он честно говорил, что идея приложения не была оригинальной, он сделал лишь модификацию. Несмотря на это, 2048 по популярности значительно опережала аналогичные игры, вышедшие раньше, а после того, как появилась возможность скачать версии для </a:t>
            </a:r>
            <a:r>
              <a:rPr lang="ru-RU" dirty="0" err="1">
                <a:solidFill>
                  <a:srgbClr val="44546A"/>
                </a:solidFill>
              </a:rPr>
              <a:t>Androidи</a:t>
            </a:r>
            <a:r>
              <a:rPr lang="ru-RU" dirty="0">
                <a:solidFill>
                  <a:srgbClr val="44546A"/>
                </a:solidFill>
              </a:rPr>
              <a:t> </a:t>
            </a:r>
            <a:r>
              <a:rPr lang="ru-RU" dirty="0" err="1">
                <a:solidFill>
                  <a:srgbClr val="44546A"/>
                </a:solidFill>
              </a:rPr>
              <a:t>iOS</a:t>
            </a:r>
            <a:r>
              <a:rPr lang="ru-RU" dirty="0">
                <a:solidFill>
                  <a:srgbClr val="44546A"/>
                </a:solidFill>
              </a:rPr>
              <a:t>, спустя 2 месяца после первого релиза, о ней, без преувеличений, заговорил весь мир. Не последнюю роль здесь, конечно же, сыграл тот факт, что приложение распространялось бесплатно. Даже такие издания как «</a:t>
            </a:r>
            <a:r>
              <a:rPr lang="ru-RU" dirty="0" err="1">
                <a:solidFill>
                  <a:srgbClr val="44546A"/>
                </a:solidFill>
              </a:rPr>
              <a:t>Times</a:t>
            </a:r>
            <a:r>
              <a:rPr lang="ru-RU" dirty="0">
                <a:solidFill>
                  <a:srgbClr val="44546A"/>
                </a:solidFill>
              </a:rPr>
              <a:t>», «</a:t>
            </a:r>
            <a:r>
              <a:rPr lang="ru-RU" dirty="0" err="1">
                <a:solidFill>
                  <a:srgbClr val="44546A"/>
                </a:solidFill>
              </a:rPr>
              <a:t>Wall</a:t>
            </a:r>
            <a:r>
              <a:rPr lang="ru-RU" dirty="0">
                <a:solidFill>
                  <a:srgbClr val="44546A"/>
                </a:solidFill>
              </a:rPr>
              <a:t> </a:t>
            </a:r>
            <a:r>
              <a:rPr lang="ru-RU" dirty="0" err="1">
                <a:solidFill>
                  <a:srgbClr val="44546A"/>
                </a:solidFill>
              </a:rPr>
              <a:t>Street</a:t>
            </a:r>
            <a:r>
              <a:rPr lang="ru-RU" dirty="0">
                <a:solidFill>
                  <a:srgbClr val="44546A"/>
                </a:solidFill>
              </a:rPr>
              <a:t> </a:t>
            </a:r>
            <a:r>
              <a:rPr lang="ru-RU" dirty="0" err="1">
                <a:solidFill>
                  <a:srgbClr val="44546A"/>
                </a:solidFill>
              </a:rPr>
              <a:t>Journal</a:t>
            </a:r>
            <a:r>
              <a:rPr lang="ru-RU" dirty="0">
                <a:solidFill>
                  <a:srgbClr val="44546A"/>
                </a:solidFill>
              </a:rPr>
              <a:t>» и «</a:t>
            </a:r>
            <a:r>
              <a:rPr lang="ru-RU" dirty="0" err="1">
                <a:solidFill>
                  <a:srgbClr val="44546A"/>
                </a:solidFill>
              </a:rPr>
              <a:t>Business</a:t>
            </a:r>
            <a:r>
              <a:rPr lang="ru-RU" dirty="0">
                <a:solidFill>
                  <a:srgbClr val="44546A"/>
                </a:solidFill>
              </a:rPr>
              <a:t> </a:t>
            </a:r>
            <a:r>
              <a:rPr lang="ru-RU" dirty="0" err="1">
                <a:solidFill>
                  <a:srgbClr val="44546A"/>
                </a:solidFill>
              </a:rPr>
              <a:t>Insider</a:t>
            </a:r>
            <a:r>
              <a:rPr lang="ru-RU" dirty="0">
                <a:solidFill>
                  <a:srgbClr val="44546A"/>
                </a:solidFill>
              </a:rPr>
              <a:t>» вышли с положительными отзывами о данной компьютерной игре.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A8D0E3-B7A0-C16D-5542-1F1BC21F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F35F15-8434-1F14-E98D-4578C8EF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Техническое задание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A8F57-A512-7080-A90A-5521253DF81E}"/>
              </a:ext>
            </a:extLst>
          </p:cNvPr>
          <p:cNvSpPr txBox="1"/>
          <p:nvPr/>
        </p:nvSpPr>
        <p:spPr>
          <a:xfrm>
            <a:off x="1075944" y="1055802"/>
            <a:ext cx="9689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b="0" i="0" dirty="0">
                <a:solidFill>
                  <a:srgbClr val="495057"/>
                </a:solidFill>
                <a:effectLst/>
              </a:rPr>
              <a:t>Создать мобильную игру на тему «Математическая игра 2048»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b="0" i="0" dirty="0">
                <a:solidFill>
                  <a:srgbClr val="495057"/>
                </a:solidFill>
                <a:effectLst/>
              </a:rPr>
              <a:t>Интерфейс должен быть прост и понятен. Расположить сверху текущий счёт и лучший счёт.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b="0" i="0" dirty="0">
                <a:solidFill>
                  <a:srgbClr val="495057"/>
                </a:solidFill>
                <a:effectLst/>
              </a:rPr>
              <a:t>Добавить кнопку «Новая игра» для мгновенного начала новой игры.</a:t>
            </a:r>
          </a:p>
          <a:p>
            <a:pPr>
              <a:spcAft>
                <a:spcPts val="1200"/>
              </a:spcAft>
            </a:pPr>
            <a:br>
              <a:rPr lang="ru-RU" dirty="0"/>
            </a:br>
            <a:endParaRPr lang="ru-RU" dirty="0">
              <a:solidFill>
                <a:srgbClr val="44546A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2A6288-1AD9-E7DE-A776-8371D19FB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55" y="2435860"/>
            <a:ext cx="3920490" cy="39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86331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модель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DB5203-F4FC-2FE3-FEF1-A6556EFA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841" y="985410"/>
            <a:ext cx="3232673" cy="54413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510201-F210-413B-0993-9867D57A4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91" y="1271275"/>
            <a:ext cx="2751058" cy="486960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38088F4-DF96-C126-62C2-3B3D9C813F01}"/>
              </a:ext>
            </a:extLst>
          </p:cNvPr>
          <p:cNvCxnSpPr>
            <a:cxnSpLocks/>
          </p:cNvCxnSpPr>
          <p:nvPr/>
        </p:nvCxnSpPr>
        <p:spPr>
          <a:xfrm>
            <a:off x="3779520" y="3706076"/>
            <a:ext cx="3913632" cy="0"/>
          </a:xfrm>
          <a:prstGeom prst="straightConnector1">
            <a:avLst/>
          </a:prstGeom>
          <a:ln w="762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83834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B660569-BD5B-A7D7-699C-2E292543D45B}"/>
              </a:ext>
            </a:extLst>
          </p:cNvPr>
          <p:cNvGrpSpPr/>
          <p:nvPr/>
        </p:nvGrpSpPr>
        <p:grpSpPr>
          <a:xfrm>
            <a:off x="947800" y="1484350"/>
            <a:ext cx="4379731" cy="5316622"/>
            <a:chOff x="947800" y="1484350"/>
            <a:chExt cx="4379731" cy="5316622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62BE700E-6220-EB84-18CD-8DB572FE9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294" y="1853682"/>
              <a:ext cx="4379237" cy="494729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49996-A52A-FAC5-0E79-496082092914}"/>
                </a:ext>
              </a:extLst>
            </p:cNvPr>
            <p:cNvSpPr txBox="1"/>
            <p:nvPr/>
          </p:nvSpPr>
          <p:spPr>
            <a:xfrm>
              <a:off x="947800" y="1484350"/>
              <a:ext cx="43792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5FD2"/>
                  </a:solidFill>
                </a:rPr>
                <a:t>MainActivity.java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A4848D7-C04E-9888-98A4-FB0392F3D04D}"/>
              </a:ext>
            </a:extLst>
          </p:cNvPr>
          <p:cNvGrpSpPr/>
          <p:nvPr/>
        </p:nvGrpSpPr>
        <p:grpSpPr>
          <a:xfrm>
            <a:off x="2715471" y="1484350"/>
            <a:ext cx="4424372" cy="5316621"/>
            <a:chOff x="5467153" y="1484350"/>
            <a:chExt cx="4424372" cy="5316621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F09ECAF-DAA5-7345-B027-EDE10815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7153" y="1853682"/>
              <a:ext cx="4424372" cy="494728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63F492-6D87-DAD2-BA49-C9036141495E}"/>
                </a:ext>
              </a:extLst>
            </p:cNvPr>
            <p:cNvSpPr txBox="1"/>
            <p:nvPr/>
          </p:nvSpPr>
          <p:spPr>
            <a:xfrm>
              <a:off x="5467153" y="1484350"/>
              <a:ext cx="44243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5FD2"/>
                  </a:solidFill>
                </a:rPr>
                <a:t>activity-main.xml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1719CE22-6046-6ED8-9072-773C9F32048D}"/>
              </a:ext>
            </a:extLst>
          </p:cNvPr>
          <p:cNvGrpSpPr/>
          <p:nvPr/>
        </p:nvGrpSpPr>
        <p:grpSpPr>
          <a:xfrm>
            <a:off x="4114758" y="1484350"/>
            <a:ext cx="4379236" cy="5306508"/>
            <a:chOff x="5898751" y="1494463"/>
            <a:chExt cx="4379236" cy="5306508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F6DF0D8-ABC3-6E1C-7B4A-D8D6679A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8751" y="1863716"/>
              <a:ext cx="4379236" cy="493725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641E7D-03BD-5F75-9E23-CB0837A5E85F}"/>
                </a:ext>
              </a:extLst>
            </p:cNvPr>
            <p:cNvSpPr txBox="1"/>
            <p:nvPr/>
          </p:nvSpPr>
          <p:spPr>
            <a:xfrm>
              <a:off x="5898751" y="1494463"/>
              <a:ext cx="43792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5FD2"/>
                  </a:solidFill>
                </a:rPr>
                <a:t>Card.java</a:t>
              </a:r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891BA0-0581-AA4D-32E4-907F7BD3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5B66C2F-B0CC-AE4F-73D7-C72228DB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приложении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EC9B7-A9FF-0DBA-4BAC-172B62C4083C}"/>
              </a:ext>
            </a:extLst>
          </p:cNvPr>
          <p:cNvSpPr txBox="1"/>
          <p:nvPr/>
        </p:nvSpPr>
        <p:spPr>
          <a:xfrm>
            <a:off x="2095893" y="1032610"/>
            <a:ext cx="7231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CC00"/>
                </a:solidFill>
              </a:rPr>
              <a:t>Приложение состоит из 5 основных файлов: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38D012B-C1C7-84DD-5EC1-58D57216BE37}"/>
              </a:ext>
            </a:extLst>
          </p:cNvPr>
          <p:cNvGrpSpPr/>
          <p:nvPr/>
        </p:nvGrpSpPr>
        <p:grpSpPr>
          <a:xfrm>
            <a:off x="5387994" y="1468117"/>
            <a:ext cx="4373331" cy="5332854"/>
            <a:chOff x="5189350" y="1483107"/>
            <a:chExt cx="4373331" cy="5332854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574684D-340B-8139-5795-CF1C76110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9351" y="1853603"/>
              <a:ext cx="4373330" cy="496235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761F13-EE92-75F9-99B4-D202EDAB7490}"/>
                </a:ext>
              </a:extLst>
            </p:cNvPr>
            <p:cNvSpPr txBox="1"/>
            <p:nvPr/>
          </p:nvSpPr>
          <p:spPr>
            <a:xfrm>
              <a:off x="5189350" y="1483107"/>
              <a:ext cx="43733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5FD2"/>
                  </a:solidFill>
                </a:rPr>
                <a:t>Safe-score</a:t>
              </a:r>
              <a:r>
                <a:rPr lang="en-US" sz="1800" dirty="0">
                  <a:solidFill>
                    <a:srgbClr val="005FD2"/>
                  </a:solidFill>
                </a:rPr>
                <a:t>.java</a:t>
              </a: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DB47C49-54BC-76EC-80E8-FB10381003CD}"/>
              </a:ext>
            </a:extLst>
          </p:cNvPr>
          <p:cNvGrpSpPr/>
          <p:nvPr/>
        </p:nvGrpSpPr>
        <p:grpSpPr>
          <a:xfrm>
            <a:off x="6959297" y="1484350"/>
            <a:ext cx="4373330" cy="5304138"/>
            <a:chOff x="6233843" y="1496833"/>
            <a:chExt cx="4373330" cy="5304138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7063012-19C9-324B-EA7B-8293270CE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3843" y="1868493"/>
              <a:ext cx="4373330" cy="493247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6E871E-B88B-3F90-E761-93A226CE22E6}"/>
                </a:ext>
              </a:extLst>
            </p:cNvPr>
            <p:cNvSpPr txBox="1"/>
            <p:nvPr/>
          </p:nvSpPr>
          <p:spPr>
            <a:xfrm>
              <a:off x="6233843" y="1496833"/>
              <a:ext cx="4373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5FD2"/>
                  </a:solidFill>
                </a:rPr>
                <a:t>GameView.java</a:t>
              </a:r>
              <a:endParaRPr lang="ru-RU" dirty="0">
                <a:solidFill>
                  <a:srgbClr val="005FD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3034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748F00-DDDC-E4A9-E1BA-88A3EDD8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1FE65-5744-89E2-F513-56F9A0037549}"/>
              </a:ext>
            </a:extLst>
          </p:cNvPr>
          <p:cNvSpPr txBox="1"/>
          <p:nvPr/>
        </p:nvSpPr>
        <p:spPr>
          <a:xfrm>
            <a:off x="1557106" y="914401"/>
            <a:ext cx="9077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44546A"/>
                </a:solidFill>
              </a:rPr>
              <a:t>Приложение разрабатывалось в </a:t>
            </a:r>
            <a:r>
              <a:rPr lang="en-US" sz="3200" dirty="0">
                <a:solidFill>
                  <a:srgbClr val="44546A"/>
                </a:solidFill>
              </a:rPr>
              <a:t>Android Studio.</a:t>
            </a:r>
            <a:endParaRPr lang="ru-RU" sz="3200" dirty="0">
              <a:solidFill>
                <a:srgbClr val="44546A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BF47F-0810-E1E3-8E78-9638E8BA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05" y="1615219"/>
            <a:ext cx="9077789" cy="510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5911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1790BF-D1C3-3192-FA6F-0BD76FE3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7D377A-01BB-C4FF-D92F-B89405C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30CDE-DD2D-0FE8-6486-774FA67E7A26}"/>
              </a:ext>
            </a:extLst>
          </p:cNvPr>
          <p:cNvSpPr txBox="1"/>
          <p:nvPr/>
        </p:nvSpPr>
        <p:spPr>
          <a:xfrm>
            <a:off x="838201" y="1055802"/>
            <a:ext cx="403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Учебник </a:t>
            </a:r>
            <a:r>
              <a:rPr lang="en-US" dirty="0">
                <a:solidFill>
                  <a:srgbClr val="44546A"/>
                </a:solidFill>
              </a:rPr>
              <a:t>IT </a:t>
            </a:r>
            <a:r>
              <a:rPr lang="ru-RU" dirty="0">
                <a:solidFill>
                  <a:srgbClr val="44546A"/>
                </a:solidFill>
              </a:rPr>
              <a:t>школы </a:t>
            </a:r>
            <a:r>
              <a:rPr lang="en-US" dirty="0">
                <a:solidFill>
                  <a:srgbClr val="44546A"/>
                </a:solidFill>
              </a:rPr>
              <a:t>Samsung</a:t>
            </a:r>
            <a:endParaRPr lang="ru-RU" dirty="0">
              <a:solidFill>
                <a:srgbClr val="44546A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528B0F-D17F-5285-5F29-94D0A638A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9900"/>
            <a:ext cx="4030133" cy="131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9305C8-D606-74E3-6176-2EF5DE5B7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3" b="28311"/>
          <a:stretch/>
        </p:blipFill>
        <p:spPr bwMode="auto">
          <a:xfrm>
            <a:off x="6595534" y="1489901"/>
            <a:ext cx="4030132" cy="131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C0BC7-818F-52B2-C5A3-2EEC271B7A88}"/>
              </a:ext>
            </a:extLst>
          </p:cNvPr>
          <p:cNvSpPr txBox="1"/>
          <p:nvPr/>
        </p:nvSpPr>
        <p:spPr>
          <a:xfrm>
            <a:off x="6595534" y="1055802"/>
            <a:ext cx="4030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44546A"/>
                </a:solidFill>
              </a:rPr>
              <a:t>stack</a:t>
            </a:r>
            <a:r>
              <a:rPr lang="ru-RU" b="1" dirty="0" err="1">
                <a:solidFill>
                  <a:srgbClr val="44546A"/>
                </a:solidFill>
              </a:rPr>
              <a:t>overflow</a:t>
            </a:r>
            <a:endParaRPr lang="ru-RU" b="1" dirty="0">
              <a:solidFill>
                <a:srgbClr val="44546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A1550-2E18-5C1C-0D71-BCA3EA91FD11}"/>
              </a:ext>
            </a:extLst>
          </p:cNvPr>
          <p:cNvSpPr txBox="1"/>
          <p:nvPr/>
        </p:nvSpPr>
        <p:spPr>
          <a:xfrm>
            <a:off x="838200" y="3163147"/>
            <a:ext cx="753603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Джошуа Блох - </a:t>
            </a:r>
            <a:r>
              <a:rPr lang="en-US" dirty="0">
                <a:solidFill>
                  <a:srgbClr val="44546A"/>
                </a:solidFill>
              </a:rPr>
              <a:t>JAVA. </a:t>
            </a:r>
            <a:r>
              <a:rPr lang="ru-RU" dirty="0">
                <a:solidFill>
                  <a:srgbClr val="44546A"/>
                </a:solidFill>
              </a:rPr>
              <a:t>Эффективное программирование, </a:t>
            </a:r>
            <a:r>
              <a:rPr lang="ru-RU" dirty="0">
                <a:solidFill>
                  <a:srgbClr val="005FD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3-е издание</a:t>
            </a:r>
            <a:r>
              <a:rPr lang="ru-RU" dirty="0">
                <a:solidFill>
                  <a:srgbClr val="005FD2"/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Герберт </a:t>
            </a:r>
            <a:r>
              <a:rPr lang="ru-RU" dirty="0" err="1">
                <a:solidFill>
                  <a:srgbClr val="44546A"/>
                </a:solidFill>
              </a:rPr>
              <a:t>Шилдт</a:t>
            </a:r>
            <a:r>
              <a:rPr lang="ru-RU" dirty="0">
                <a:solidFill>
                  <a:srgbClr val="44546A"/>
                </a:solidFill>
              </a:rPr>
              <a:t> </a:t>
            </a:r>
            <a:r>
              <a:rPr lang="ru-RU" b="0" i="0" dirty="0">
                <a:solidFill>
                  <a:srgbClr val="212529"/>
                </a:solidFill>
                <a:effectLst/>
                <a:latin typeface="system-ui"/>
              </a:rPr>
              <a:t>- </a:t>
            </a:r>
            <a:r>
              <a:rPr lang="ru-RU" b="0" i="0" dirty="0">
                <a:solidFill>
                  <a:srgbClr val="44546A"/>
                </a:solidFill>
                <a:effectLst/>
              </a:rPr>
              <a:t>Java: руководство для начинающих. </a:t>
            </a:r>
            <a:r>
              <a:rPr lang="ru-RU" b="0" i="0" dirty="0">
                <a:solidFill>
                  <a:srgbClr val="005FD2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7-е издание</a:t>
            </a:r>
            <a:r>
              <a:rPr lang="ru-RU" b="0" i="0" dirty="0">
                <a:solidFill>
                  <a:srgbClr val="005FD2"/>
                </a:solidFill>
                <a:effectLst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Роберт Мартин - Чистый код. Создание, анализ и рефакторинг. </a:t>
            </a:r>
            <a:r>
              <a:rPr lang="ru-RU" dirty="0">
                <a:solidFill>
                  <a:srgbClr val="005FD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Ссылка.</a:t>
            </a:r>
            <a:endParaRPr lang="ru-RU" dirty="0">
              <a:solidFill>
                <a:srgbClr val="005FD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ru-RU" b="0" i="0" dirty="0">
              <a:solidFill>
                <a:srgbClr val="005FD2"/>
              </a:solidFill>
              <a:effectLst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ru-RU" dirty="0">
              <a:solidFill>
                <a:srgbClr val="005F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22448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CCD365B-5672-12AB-4500-3DFEC96A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B0143E8-0BD1-AF73-BD47-0D1C32F0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приложения.</a:t>
            </a:r>
          </a:p>
        </p:txBody>
      </p:sp>
      <p:pic>
        <p:nvPicPr>
          <p:cNvPr id="5" name="2023-05-14 10-24-52">
            <a:hlinkClick r:id="" action="ppaction://media"/>
            <a:extLst>
              <a:ext uri="{FF2B5EF4-FFF2-40B4-BE49-F238E27FC236}">
                <a16:creationId xmlns:a16="http://schemas.microsoft.com/office/drawing/2014/main" id="{C03233C7-AAAC-69B9-49F0-91C784A91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6806" t="10702" r="1304" b="10780"/>
          <a:stretch/>
        </p:blipFill>
        <p:spPr>
          <a:xfrm>
            <a:off x="4687147" y="957739"/>
            <a:ext cx="2743200" cy="55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669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396</Words>
  <Application>Microsoft Office PowerPoint</Application>
  <PresentationFormat>Широкоэкранный</PresentationFormat>
  <Paragraphs>35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system-ui</vt:lpstr>
      <vt:lpstr>SamsungOne 450C</vt:lpstr>
      <vt:lpstr>Arial</vt:lpstr>
      <vt:lpstr>SamsungOne 800C</vt:lpstr>
      <vt:lpstr>Calibri</vt:lpstr>
      <vt:lpstr>Samsung IT School White</vt:lpstr>
      <vt:lpstr>Samsung IT School En</vt:lpstr>
      <vt:lpstr>Samsung IT School White En</vt:lpstr>
      <vt:lpstr>Презентация PowerPoint</vt:lpstr>
      <vt:lpstr>Математическая игра 2048</vt:lpstr>
      <vt:lpstr>Сведения об игре 2048.</vt:lpstr>
      <vt:lpstr>Техническое задание</vt:lpstr>
      <vt:lpstr>Техническая модель приложения</vt:lpstr>
      <vt:lpstr>О приложении</vt:lpstr>
      <vt:lpstr>Презентация PowerPoint</vt:lpstr>
      <vt:lpstr>Документация</vt:lpstr>
      <vt:lpstr>Пример работы приложения.</vt:lpstr>
      <vt:lpstr>Спасибо за внимание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Vladus Bro</cp:lastModifiedBy>
  <cp:revision>41</cp:revision>
  <dcterms:created xsi:type="dcterms:W3CDTF">2020-05-25T08:37:09Z</dcterms:created>
  <dcterms:modified xsi:type="dcterms:W3CDTF">2023-05-14T07:51:08Z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